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7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5" r:id="rId6"/>
    <p:sldId id="269" r:id="rId7"/>
    <p:sldId id="271" r:id="rId8"/>
    <p:sldId id="272" r:id="rId9"/>
    <p:sldId id="273" r:id="rId10"/>
    <p:sldId id="274" r:id="rId11"/>
    <p:sldId id="276" r:id="rId12"/>
    <p:sldId id="277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41F"/>
    <a:srgbClr val="5A1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394" autoAdjust="0"/>
  </p:normalViewPr>
  <p:slideViewPr>
    <p:cSldViewPr snapToGrid="0">
      <p:cViewPr>
        <p:scale>
          <a:sx n="66" d="100"/>
          <a:sy n="66" d="100"/>
        </p:scale>
        <p:origin x="1330" y="307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7E44B4A-21F7-4302-83E8-A40EE035E6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256238-8454-4678-A98A-30B9F7639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B982-7E3F-4992-88E1-E2541533DA2C}" type="datetime1">
              <a:rPr lang="ru-RU" smtClean="0"/>
              <a:t>21.11.2021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2D86C77-1949-4637-BBEC-87D3CDFDA6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4C875F0-933A-4A7D-ACEC-69CB5248D8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596D3-AB75-4D8E-ADBD-CAF0AB8DC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5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B1751B-CFB2-40B8-81CF-9D81C08031DE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593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6030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64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4572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372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9393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817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001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551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61F9F3-1F5E-4052-A09B-A9238E74827F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ru-RU" noProof="0"/>
              <a:t>Изменить 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FC58D96-05CC-43CF-AF9C-E1C505705D80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72B5AF8-A13B-4AA3-AAEF-4B4A5B96477C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9A2038-B05C-4781-BA38-FE0987548CF9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rtlCol="0"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059510-8A4C-4D7A-8B52-DAA53C589143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26C1A-D84E-42EE-BD73-3267BCADA3B3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DAE130-7FCA-40A2-AA3A-888FCBDE09D4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xmlns="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4CB6C5-F7E8-4101-9FAA-6FBD7111D9CA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xmlns="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cxnSp>
        <p:nvCxnSpPr>
          <p:cNvPr id="12" name="Прямая соединительная линия 11" title="Горизонтальная линейка">
            <a:extLst>
              <a:ext uri="{FF2B5EF4-FFF2-40B4-BE49-F238E27FC236}">
                <a16:creationId xmlns:a16="http://schemas.microsoft.com/office/drawing/2014/main" xmlns="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 пунктов с изображениями или значками (светлая тем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AA6C0-5011-4245-A74E-BAA3BE19CFBC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xmlns="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xmlns="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xmlns="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xmlns="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xmlns="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xmlns="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xmlns="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30">
            <a:extLst>
              <a:ext uri="{FF2B5EF4-FFF2-40B4-BE49-F238E27FC236}">
                <a16:creationId xmlns:a16="http://schemas.microsoft.com/office/drawing/2014/main" xmlns="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2">
            <a:extLst>
              <a:ext uri="{FF2B5EF4-FFF2-40B4-BE49-F238E27FC236}">
                <a16:creationId xmlns:a16="http://schemas.microsoft.com/office/drawing/2014/main" xmlns="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4">
            <a:extLst>
              <a:ext uri="{FF2B5EF4-FFF2-40B4-BE49-F238E27FC236}">
                <a16:creationId xmlns:a16="http://schemas.microsoft.com/office/drawing/2014/main" xmlns="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яд пронумерованных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2FFDC-E850-4C83-BBCF-3A8D5897ECC9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2527CD7-EF91-473D-B332-17963C2378AA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пунктов с изображениями или значка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 title="Фигура номера страницы">
            <a:extLst>
              <a:ext uri="{FF2B5EF4-FFF2-40B4-BE49-F238E27FC236}">
                <a16:creationId xmlns:a16="http://schemas.microsoft.com/office/drawing/2014/main" xmlns="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2999403-2FA3-46FA-A6CD-243D00F08AF5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xmlns="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xmlns="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xmlns="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xmlns="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xmlns="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xmlns="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xmlns="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графий среднего размера с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70DB7-3E8F-4711-BBBE-E369DB1C6C49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xmlns="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>
            <a:extLst>
              <a:ext uri="{FF2B5EF4-FFF2-40B4-BE49-F238E27FC236}">
                <a16:creationId xmlns:a16="http://schemas.microsoft.com/office/drawing/2014/main" xmlns="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xmlns="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xmlns="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xmlns="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xmlns="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xmlns="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xmlns="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xmlns="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0">
            <a:extLst>
              <a:ext uri="{FF2B5EF4-FFF2-40B4-BE49-F238E27FC236}">
                <a16:creationId xmlns:a16="http://schemas.microsoft.com/office/drawing/2014/main" xmlns="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2">
            <a:extLst>
              <a:ext uri="{FF2B5EF4-FFF2-40B4-BE49-F238E27FC236}">
                <a16:creationId xmlns:a16="http://schemas.microsoft.com/office/drawing/2014/main" xmlns="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2" name="Рисунок 34">
            <a:extLst>
              <a:ext uri="{FF2B5EF4-FFF2-40B4-BE49-F238E27FC236}">
                <a16:creationId xmlns:a16="http://schemas.microsoft.com/office/drawing/2014/main" xmlns="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 title="Фигура номера страницы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D339C01-7D02-4928-894B-4986AD1CF77F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6" title="Фигура номера страницы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fld id="{9E1E048C-58BA-4E52-B6F1-56D903F03075}" type="datetime1">
              <a:rPr lang="ru-RU" noProof="0" smtClean="0"/>
              <a:t>21.11.2021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8.JP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12376" y="3718597"/>
            <a:ext cx="5670487" cy="2420297"/>
          </a:xfrm>
        </p:spPr>
        <p:txBody>
          <a:bodyPr rtlCol="0">
            <a:normAutofit/>
          </a:bodyPr>
          <a:lstStyle/>
          <a:p>
            <a:pPr algn="r"/>
            <a:r>
              <a:rPr lang="ru-RU" sz="4600" dirty="0" smtClean="0"/>
              <a:t>Приготовление завтрака</a:t>
            </a:r>
            <a:br>
              <a:rPr lang="ru-RU" sz="4600" dirty="0" smtClean="0"/>
            </a:br>
            <a:endParaRPr lang="ru-RU" sz="4600" dirty="0" smtClean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7741" y="3496661"/>
            <a:ext cx="5061990" cy="1591181"/>
          </a:xfrm>
        </p:spPr>
        <p:txBody>
          <a:bodyPr rtlCol="0"/>
          <a:lstStyle/>
          <a:p>
            <a:pPr algn="l"/>
            <a:r>
              <a:rPr lang="ru-RU" sz="2000" dirty="0"/>
              <a:t>Сегодня мы </a:t>
            </a:r>
            <a:r>
              <a:rPr lang="ru-RU" sz="2000" dirty="0" smtClean="0"/>
              <a:t>расскажем о том,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как </a:t>
            </a:r>
            <a:r>
              <a:rPr lang="ru-RU" sz="2000" dirty="0" smtClean="0"/>
              <a:t>готовят завтрак</a:t>
            </a:r>
          </a:p>
          <a:p>
            <a:pPr algn="l"/>
            <a:r>
              <a:rPr lang="ru-RU" sz="2000" dirty="0" smtClean="0"/>
              <a:t>в </a:t>
            </a:r>
            <a:r>
              <a:rPr lang="ru-RU" sz="2000" dirty="0"/>
              <a:t>школьной столовой</a:t>
            </a:r>
          </a:p>
        </p:txBody>
      </p:sp>
      <p:pic>
        <p:nvPicPr>
          <p:cNvPr id="5" name="Picture 2" descr="E:\from c\SmirnovaNI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53" y="591929"/>
            <a:ext cx="2606428" cy="26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07741" y="1903660"/>
            <a:ext cx="4661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КУЛИНАРНЫЙ БЛОГ</a:t>
            </a:r>
            <a:b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/>
            </a:r>
            <a:b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ГБОУ средняя школа № 376</a:t>
            </a:r>
            <a:b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Московского района</a:t>
            </a:r>
            <a:b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ru-RU" sz="24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важен для школьников, обеспечивая их необходимой энергией для наиболее активной части дня. Исследования показали, что регулярно и правильно завтракающие дети, проявляют большую энергию на уроках, лучше воспринимают информацию и достигают более высоких результатов.</a:t>
            </a:r>
            <a:endParaRPr lang="ru-RU" sz="6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13"/>
          <a:stretch/>
        </p:blipFill>
        <p:spPr>
          <a:xfrm>
            <a:off x="532435" y="1083234"/>
            <a:ext cx="4583576" cy="46510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13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" y="559678"/>
            <a:ext cx="4186003" cy="2221622"/>
          </a:xfrm>
        </p:spPr>
        <p:txBody>
          <a:bodyPr rtlCol="0">
            <a:noAutofit/>
          </a:bodyPr>
          <a:lstStyle/>
          <a:p>
            <a:r>
              <a:rPr lang="ru-RU" sz="3200" dirty="0"/>
              <a:t>7-й </a:t>
            </a:r>
            <a:r>
              <a:rPr lang="ru-RU" sz="3200" dirty="0" smtClean="0"/>
              <a:t>день 10-дневного </a:t>
            </a:r>
            <a:r>
              <a:rPr lang="ru-RU" sz="3200" dirty="0"/>
              <a:t>цикличного меню: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1FDC16-3D69-48AD-B08B-ED28A1064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/>
          </a:bodyPr>
          <a:lstStyle/>
          <a:p>
            <a:r>
              <a:rPr lang="ru-RU" dirty="0" smtClean="0"/>
              <a:t>Завтрак:</a:t>
            </a:r>
          </a:p>
          <a:p>
            <a:r>
              <a:rPr lang="ru-RU" dirty="0" smtClean="0"/>
              <a:t>- </a:t>
            </a:r>
            <a:r>
              <a:rPr lang="ru-RU" dirty="0"/>
              <a:t>каша </a:t>
            </a:r>
            <a:r>
              <a:rPr lang="ru-RU" dirty="0" smtClean="0"/>
              <a:t>геркулесовая молочная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 маслом сливочным;</a:t>
            </a:r>
            <a:br>
              <a:rPr lang="ru-RU" dirty="0"/>
            </a:br>
            <a:r>
              <a:rPr lang="ru-RU" dirty="0"/>
              <a:t>- бутерброд с сыром;</a:t>
            </a:r>
            <a:br>
              <a:rPr lang="ru-RU" dirty="0"/>
            </a:br>
            <a:r>
              <a:rPr lang="ru-RU" dirty="0"/>
              <a:t>- батон </a:t>
            </a:r>
            <a:r>
              <a:rPr lang="ru-RU" dirty="0" smtClean="0"/>
              <a:t>обогащённый;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чай </a:t>
            </a:r>
            <a:r>
              <a:rPr lang="ru-RU" dirty="0" smtClean="0"/>
              <a:t>с </a:t>
            </a:r>
            <a:r>
              <a:rPr lang="ru-RU" dirty="0"/>
              <a:t>лимоном;</a:t>
            </a:r>
            <a:br>
              <a:rPr lang="ru-RU" dirty="0"/>
            </a:br>
            <a:r>
              <a:rPr lang="ru-RU" dirty="0"/>
              <a:t>- </a:t>
            </a:r>
            <a:r>
              <a:rPr lang="ru-RU" dirty="0" smtClean="0"/>
              <a:t>банан свежий.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83DB0A1-C484-4D49-BAC3-ABEE82074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492" y="323151"/>
            <a:ext cx="1653866" cy="2362176"/>
          </a:xfrm>
        </p:spPr>
        <p:txBody>
          <a:bodyPr lIns="72000" rIns="72000" rtlCol="0">
            <a:noAutofit/>
          </a:bodyPr>
          <a:lstStyle/>
          <a:p>
            <a:r>
              <a:rPr lang="ru-RU" sz="1400" dirty="0" smtClean="0"/>
              <a:t>Каша </a:t>
            </a:r>
            <a:r>
              <a:rPr lang="ru-RU" sz="1400" dirty="0"/>
              <a:t>геркулесовая молочная</a:t>
            </a:r>
            <a:br>
              <a:rPr lang="ru-RU" sz="1400" dirty="0"/>
            </a:br>
            <a:r>
              <a:rPr lang="ru-RU" sz="1400" dirty="0"/>
              <a:t>с маслом сливочным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8F5FE2-B28A-4CCD-9910-126A9581F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8411" y="323151"/>
            <a:ext cx="1609918" cy="2362176"/>
          </a:xfrm>
        </p:spPr>
        <p:txBody>
          <a:bodyPr lIns="72000" rIns="72000" rtlCol="0">
            <a:normAutofit/>
          </a:bodyPr>
          <a:lstStyle/>
          <a:p>
            <a:endParaRPr lang="ru-RU" sz="200" dirty="0" smtClean="0"/>
          </a:p>
          <a:p>
            <a:r>
              <a:rPr lang="ru-RU" sz="1400" dirty="0" smtClean="0"/>
              <a:t>Бутерброд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сыром</a:t>
            </a:r>
          </a:p>
        </p:txBody>
      </p:sp>
      <p:pic>
        <p:nvPicPr>
          <p:cNvPr id="17" name="Рисунок 16" descr="Колесо обозрения">
            <a:extLst>
              <a:ext uri="{FF2B5EF4-FFF2-40B4-BE49-F238E27FC236}">
                <a16:creationId xmlns:a16="http://schemas.microsoft.com/office/drawing/2014/main" xmlns="" id="{AE7453D0-D40E-4463-83A5-ADE525B32AD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6267" y="492051"/>
            <a:ext cx="804586" cy="805901"/>
          </a:xfrm>
        </p:spPr>
      </p:pic>
      <p:pic>
        <p:nvPicPr>
          <p:cNvPr id="19" name="Рисунок 18" descr="Весло в воде">
            <a:extLst>
              <a:ext uri="{FF2B5EF4-FFF2-40B4-BE49-F238E27FC236}">
                <a16:creationId xmlns:a16="http://schemas.microsoft.com/office/drawing/2014/main" xmlns="" id="{4B9CA223-D3A1-4970-848A-26CEBD62287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4755" y="492051"/>
            <a:ext cx="804586" cy="805901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3</a:t>
            </a:fld>
            <a:endParaRPr lang="ru-RU"/>
          </a:p>
        </p:txBody>
      </p:sp>
      <p:pic>
        <p:nvPicPr>
          <p:cNvPr id="11" name="Picture 2" descr="E:\from c\SmirnovaNI\Desktop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E83DB0A1-C484-4D49-BAC3-ABEE82074C4C}"/>
              </a:ext>
            </a:extLst>
          </p:cNvPr>
          <p:cNvSpPr txBox="1">
            <a:spLocks/>
          </p:cNvSpPr>
          <p:nvPr/>
        </p:nvSpPr>
        <p:spPr>
          <a:xfrm>
            <a:off x="8575457" y="324510"/>
            <a:ext cx="1609918" cy="2360817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1332000" rIns="72000" bIns="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" dirty="0" smtClean="0"/>
          </a:p>
          <a:p>
            <a:r>
              <a:rPr lang="ru-RU" sz="1400" dirty="0" smtClean="0"/>
              <a:t>Чай</a:t>
            </a:r>
            <a:br>
              <a:rPr lang="ru-RU" sz="1400" dirty="0" smtClean="0"/>
            </a:br>
            <a:r>
              <a:rPr lang="ru-RU" sz="1400" dirty="0" smtClean="0"/>
              <a:t>с лимоном</a:t>
            </a:r>
            <a:endParaRPr lang="ru-RU" sz="1400" dirty="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xmlns="" id="{898F5FE2-B28A-4CCD-9910-126A9581F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02503" y="310086"/>
            <a:ext cx="1609918" cy="2375241"/>
          </a:xfrm>
        </p:spPr>
        <p:txBody>
          <a:bodyPr lIns="72000" rIns="72000" rtlCol="0"/>
          <a:lstStyle/>
          <a:p>
            <a:endParaRPr lang="ru-RU" sz="1000" dirty="0" smtClean="0"/>
          </a:p>
          <a:p>
            <a:r>
              <a:rPr lang="ru-RU" sz="1400" dirty="0" smtClean="0"/>
              <a:t>Банан свежий</a:t>
            </a:r>
            <a:endParaRPr lang="ru-RU" sz="1400" dirty="0"/>
          </a:p>
        </p:txBody>
      </p:sp>
      <p:pic>
        <p:nvPicPr>
          <p:cNvPr id="15" name="Рисунок 14" descr="Колесо обозрения">
            <a:extLst>
              <a:ext uri="{FF2B5EF4-FFF2-40B4-BE49-F238E27FC236}">
                <a16:creationId xmlns:a16="http://schemas.microsoft.com/office/drawing/2014/main" xmlns="" id="{AE7453D0-D40E-4463-83A5-ADE525B32AD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1232" y="493410"/>
            <a:ext cx="804586" cy="805901"/>
          </a:xfrm>
        </p:spPr>
      </p:pic>
      <p:pic>
        <p:nvPicPr>
          <p:cNvPr id="16" name="Рисунок 15" descr="Весло в воде">
            <a:extLst>
              <a:ext uri="{FF2B5EF4-FFF2-40B4-BE49-F238E27FC236}">
                <a16:creationId xmlns:a16="http://schemas.microsoft.com/office/drawing/2014/main" xmlns="" id="{4B9CA223-D3A1-4970-848A-26CEBD62287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88847" y="478986"/>
            <a:ext cx="804586" cy="805901"/>
          </a:xfr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3816" t="10741" r="9872" b="26568"/>
          <a:stretch/>
        </p:blipFill>
        <p:spPr>
          <a:xfrm>
            <a:off x="7160294" y="450202"/>
            <a:ext cx="1137754" cy="1068133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31836" t="9451" r="7009" b="1416"/>
          <a:stretch/>
        </p:blipFill>
        <p:spPr>
          <a:xfrm>
            <a:off x="8877782" y="493410"/>
            <a:ext cx="1073251" cy="1005744"/>
          </a:xfrm>
          <a:prstGeom prst="ellipse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r="13237"/>
          <a:stretch/>
        </p:blipFill>
        <p:spPr>
          <a:xfrm>
            <a:off x="10622171" y="478985"/>
            <a:ext cx="1045315" cy="958350"/>
          </a:xfrm>
          <a:prstGeom prst="ellipse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5" t="52745" r="31152" b="4570"/>
          <a:stretch/>
        </p:blipFill>
        <p:spPr>
          <a:xfrm>
            <a:off x="5395730" y="461777"/>
            <a:ext cx="1083060" cy="1019783"/>
          </a:xfrm>
          <a:prstGeom prst="ellipse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19433" y="2781300"/>
            <a:ext cx="4019447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Завтрак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6210"/>
          <a:stretch/>
        </p:blipFill>
        <p:spPr>
          <a:xfrm>
            <a:off x="6624125" y="2884025"/>
            <a:ext cx="3796496" cy="30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106718"/>
            <a:ext cx="4189506" cy="972813"/>
          </a:xfrm>
        </p:spPr>
        <p:txBody>
          <a:bodyPr rtlCol="0">
            <a:normAutofit/>
          </a:bodyPr>
          <a:lstStyle/>
          <a:p>
            <a:r>
              <a:rPr lang="ru-RU" sz="3200" dirty="0" smtClean="0"/>
              <a:t>Каша геркулесовая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3259678"/>
            <a:ext cx="3842550" cy="2491835"/>
          </a:xfrm>
        </p:spPr>
        <p:txBody>
          <a:bodyPr rtlCol="0">
            <a:noAutofit/>
          </a:bodyPr>
          <a:lstStyle/>
          <a:p>
            <a:r>
              <a:rPr lang="ru-RU" sz="1600" dirty="0"/>
              <a:t>Хлопья овсяные «Геркулес» </a:t>
            </a:r>
            <a:r>
              <a:rPr lang="ru-RU" sz="1600" dirty="0" smtClean="0"/>
              <a:t>засыпаем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кипящую смесь молока с водой, добавляем </a:t>
            </a:r>
            <a:r>
              <a:rPr lang="ru-RU" sz="1600" dirty="0" smtClean="0"/>
              <a:t>соль, сахар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варим до готовности.</a:t>
            </a:r>
            <a:br>
              <a:rPr lang="ru-RU" sz="1600" dirty="0"/>
            </a:br>
            <a:r>
              <a:rPr lang="ru-RU" sz="1600" dirty="0"/>
              <a:t>Отпускаем кашу температурой </a:t>
            </a:r>
            <a:r>
              <a:rPr lang="ru-RU" sz="1600" dirty="0" smtClean="0"/>
              <a:t>65°С</a:t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растопленным и прокипячённым сливочным маслом.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85B3B5D-2D70-464D-97D7-2F81F133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816" y="559678"/>
            <a:ext cx="1944000" cy="2700000"/>
          </a:xfrm>
        </p:spPr>
        <p:txBody>
          <a:bodyPr rtlCol="0">
            <a:normAutofit fontScale="92500" lnSpcReduction="20000"/>
          </a:bodyPr>
          <a:lstStyle/>
          <a:p>
            <a:r>
              <a:rPr lang="ru-RU" dirty="0"/>
              <a:t>Хлопья </a:t>
            </a:r>
            <a:r>
              <a:rPr lang="ru-RU" dirty="0" smtClean="0"/>
              <a:t>овсяные засыпаем </a:t>
            </a:r>
            <a:r>
              <a:rPr lang="ru-RU" dirty="0"/>
              <a:t>в кипящую смесь молока с водой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B5E06AD1-C7AD-4761-9E4E-0F0DDD088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8847" y="559678"/>
            <a:ext cx="1944000" cy="2700000"/>
          </a:xfrm>
        </p:spPr>
        <p:txBody>
          <a:bodyPr rtlCol="0">
            <a:normAutofit/>
          </a:bodyPr>
          <a:lstStyle/>
          <a:p>
            <a:r>
              <a:rPr lang="ru-RU" dirty="0"/>
              <a:t>Добавляем соль, </a:t>
            </a:r>
            <a:r>
              <a:rPr lang="ru-RU" dirty="0" smtClean="0"/>
              <a:t>сахар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F730BB3-A959-4EF9-B77F-FBF43DB5A8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01879" y="559678"/>
            <a:ext cx="1944000" cy="2700000"/>
          </a:xfrm>
        </p:spPr>
        <p:txBody>
          <a:bodyPr rtlCol="0"/>
          <a:lstStyle/>
          <a:p>
            <a:r>
              <a:rPr lang="ru-RU" dirty="0" smtClean="0"/>
              <a:t>Варим</a:t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готовности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CBD5911-3682-4285-879A-C6AC261D87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13177" y="3429000"/>
            <a:ext cx="3325906" cy="2700000"/>
          </a:xfrm>
        </p:spPr>
        <p:txBody>
          <a:bodyPr rtlCol="0">
            <a:normAutofit fontScale="92500" lnSpcReduction="20000"/>
          </a:bodyPr>
          <a:lstStyle/>
          <a:p>
            <a:r>
              <a:rPr lang="ru-RU" dirty="0"/>
              <a:t>Отпускаем кашу температурой 65°С</a:t>
            </a:r>
            <a:br>
              <a:rPr lang="ru-RU" dirty="0"/>
            </a:br>
            <a:r>
              <a:rPr lang="ru-RU" dirty="0"/>
              <a:t>с растопленным и прокипячённым сливочным </a:t>
            </a:r>
            <a:r>
              <a:rPr lang="ru-RU" dirty="0" smtClean="0"/>
              <a:t>маслом.</a:t>
            </a:r>
            <a:endParaRPr lang="ru-RU" dirty="0"/>
          </a:p>
        </p:txBody>
      </p:sp>
      <p:pic>
        <p:nvPicPr>
          <p:cNvPr id="20" name="Рисунок 19" descr="Колесо обозрения">
            <a:extLst>
              <a:ext uri="{FF2B5EF4-FFF2-40B4-BE49-F238E27FC236}">
                <a16:creationId xmlns:a16="http://schemas.microsoft.com/office/drawing/2014/main" xmlns="" id="{9E5CE8C1-B631-446C-9BB6-0814870B5EC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16" y="647388"/>
            <a:ext cx="1800000" cy="1800000"/>
          </a:xfrm>
        </p:spPr>
      </p:pic>
      <p:pic>
        <p:nvPicPr>
          <p:cNvPr id="22" name="Рисунок 21" descr="Весло в воде">
            <a:extLst>
              <a:ext uri="{FF2B5EF4-FFF2-40B4-BE49-F238E27FC236}">
                <a16:creationId xmlns:a16="http://schemas.microsoft.com/office/drawing/2014/main" xmlns="" id="{448F3FAC-A0F2-4FD5-A9B2-29E38370C08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0847" y="647388"/>
            <a:ext cx="1800000" cy="1800000"/>
          </a:xfrm>
        </p:spPr>
      </p:pic>
      <p:pic>
        <p:nvPicPr>
          <p:cNvPr id="24" name="Рисунок 23" descr="Воздушный шар">
            <a:extLst>
              <a:ext uri="{FF2B5EF4-FFF2-40B4-BE49-F238E27FC236}">
                <a16:creationId xmlns:a16="http://schemas.microsoft.com/office/drawing/2014/main" xmlns="" id="{B645D955-0DD1-4098-B4D9-1EC11300FD8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3879" y="647388"/>
            <a:ext cx="1800000" cy="1800000"/>
          </a:xfrm>
        </p:spPr>
      </p:pic>
      <p:pic>
        <p:nvPicPr>
          <p:cNvPr id="30" name="Рисунок 29" descr="Шахматная доска с королем и пешкой друг напротив друга">
            <a:extLst>
              <a:ext uri="{FF2B5EF4-FFF2-40B4-BE49-F238E27FC236}">
                <a16:creationId xmlns:a16="http://schemas.microsoft.com/office/drawing/2014/main" xmlns="" id="{D878A039-CB99-412A-BAD5-1D6255F0C3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879" y="3516711"/>
            <a:ext cx="3145034" cy="1800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4</a:t>
            </a:fld>
            <a:endParaRPr lang="ru-RU"/>
          </a:p>
        </p:txBody>
      </p:sp>
      <p:pic>
        <p:nvPicPr>
          <p:cNvPr id="18" name="Picture 2" descr="E:\from c\SmirnovaNI\Desktop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21118" r="22446"/>
          <a:stretch/>
        </p:blipFill>
        <p:spPr>
          <a:xfrm>
            <a:off x="7650867" y="652435"/>
            <a:ext cx="1794076" cy="1795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6938" r="26728"/>
          <a:stretch/>
        </p:blipFill>
        <p:spPr>
          <a:xfrm>
            <a:off x="9757458" y="647173"/>
            <a:ext cx="1805651" cy="18002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13411" r="32065" b="27564"/>
          <a:stretch/>
        </p:blipFill>
        <p:spPr>
          <a:xfrm>
            <a:off x="5503720" y="632308"/>
            <a:ext cx="1788331" cy="18080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t="50076" r="13307" b="-1"/>
          <a:stretch/>
        </p:blipFill>
        <p:spPr>
          <a:xfrm>
            <a:off x="6891879" y="3516712"/>
            <a:ext cx="314919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106718"/>
            <a:ext cx="4189506" cy="972813"/>
          </a:xfrm>
        </p:spPr>
        <p:txBody>
          <a:bodyPr rtlCol="0">
            <a:norm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Бутерброд </a:t>
            </a:r>
            <a:r>
              <a:rPr lang="ru-RU" sz="3200" dirty="0"/>
              <a:t>с сыром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3259678"/>
            <a:ext cx="3842550" cy="2491835"/>
          </a:xfrm>
        </p:spPr>
        <p:txBody>
          <a:bodyPr rtlCol="0">
            <a:noAutofit/>
          </a:bodyPr>
          <a:lstStyle/>
          <a:p>
            <a:r>
              <a:rPr lang="ru-RU" sz="1600" dirty="0"/>
              <a:t>Сыр нарезаем на </a:t>
            </a:r>
            <a:r>
              <a:rPr lang="ru-RU" sz="1600" dirty="0" err="1" smtClean="0"/>
              <a:t>слайсере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толщиной </a:t>
            </a:r>
            <a:r>
              <a:rPr lang="ru-RU" sz="1600" dirty="0"/>
              <a:t>3-4 мм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кладем сверху на ломтик хлеба и  </a:t>
            </a:r>
            <a:r>
              <a:rPr lang="ru-RU" sz="1600" dirty="0" smtClean="0"/>
              <a:t>подаём непосредственно</a:t>
            </a:r>
            <a:br>
              <a:rPr lang="ru-RU" sz="1600" dirty="0" smtClean="0"/>
            </a:br>
            <a:r>
              <a:rPr lang="ru-RU" sz="1600" dirty="0" smtClean="0"/>
              <a:t>перед </a:t>
            </a:r>
            <a:r>
              <a:rPr lang="ru-RU" sz="1600" dirty="0"/>
              <a:t>раздачей.</a:t>
            </a:r>
            <a:br>
              <a:rPr lang="ru-RU" sz="1600" dirty="0"/>
            </a:br>
            <a:r>
              <a:rPr lang="ru-RU" sz="1600" dirty="0"/>
              <a:t>Температура </a:t>
            </a:r>
            <a:r>
              <a:rPr lang="ru-RU" sz="1600" dirty="0" smtClean="0"/>
              <a:t>подачи</a:t>
            </a:r>
            <a:br>
              <a:rPr lang="ru-RU" sz="1600" dirty="0" smtClean="0"/>
            </a:br>
            <a:r>
              <a:rPr lang="ru-RU" sz="1600" dirty="0" smtClean="0"/>
              <a:t>бутерброда </a:t>
            </a:r>
            <a:r>
              <a:rPr lang="ru-RU" sz="1600" dirty="0"/>
              <a:t>14°С.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85B3B5D-2D70-464D-97D7-2F81F133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816" y="2106718"/>
            <a:ext cx="1944000" cy="2700000"/>
          </a:xfrm>
        </p:spPr>
        <p:txBody>
          <a:bodyPr rtlCol="0">
            <a:normAutofit/>
          </a:bodyPr>
          <a:lstStyle/>
          <a:p>
            <a:r>
              <a:rPr lang="ru-RU" dirty="0"/>
              <a:t>Сыр нарезаем на </a:t>
            </a:r>
            <a:r>
              <a:rPr lang="ru-RU" dirty="0" err="1"/>
              <a:t>слайсере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B5E06AD1-C7AD-4761-9E4E-0F0DDD088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8847" y="2106718"/>
            <a:ext cx="1944000" cy="2700000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Кладем </a:t>
            </a:r>
            <a:r>
              <a:rPr lang="ru-RU" dirty="0"/>
              <a:t>сверху на ломтик хлеба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F730BB3-A959-4EF9-B77F-FBF43DB5A8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01879" y="2106718"/>
            <a:ext cx="1944000" cy="2700000"/>
          </a:xfrm>
        </p:spPr>
        <p:txBody>
          <a:bodyPr rtlCol="0">
            <a:normAutofit fontScale="92500" lnSpcReduction="20000"/>
          </a:bodyPr>
          <a:lstStyle/>
          <a:p>
            <a:r>
              <a:rPr lang="ru-RU" dirty="0" smtClean="0"/>
              <a:t>Подаем </a:t>
            </a:r>
            <a:r>
              <a:rPr lang="ru-RU" dirty="0"/>
              <a:t>непосредственно</a:t>
            </a:r>
            <a:br>
              <a:rPr lang="ru-RU" dirty="0"/>
            </a:br>
            <a:r>
              <a:rPr lang="ru-RU" dirty="0"/>
              <a:t>перед раздачей</a:t>
            </a:r>
          </a:p>
        </p:txBody>
      </p:sp>
      <p:pic>
        <p:nvPicPr>
          <p:cNvPr id="20" name="Рисунок 19" descr="Колесо обозрения">
            <a:extLst>
              <a:ext uri="{FF2B5EF4-FFF2-40B4-BE49-F238E27FC236}">
                <a16:creationId xmlns:a16="http://schemas.microsoft.com/office/drawing/2014/main" xmlns="" id="{9E5CE8C1-B631-446C-9BB6-0814870B5EC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16" y="2194428"/>
            <a:ext cx="1800000" cy="1800000"/>
          </a:xfrm>
        </p:spPr>
      </p:pic>
      <p:pic>
        <p:nvPicPr>
          <p:cNvPr id="22" name="Рисунок 21" descr="Весло в воде">
            <a:extLst>
              <a:ext uri="{FF2B5EF4-FFF2-40B4-BE49-F238E27FC236}">
                <a16:creationId xmlns:a16="http://schemas.microsoft.com/office/drawing/2014/main" xmlns="" id="{448F3FAC-A0F2-4FD5-A9B2-29E38370C08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0847" y="2194428"/>
            <a:ext cx="1800000" cy="1800000"/>
          </a:xfrm>
        </p:spPr>
      </p:pic>
      <p:pic>
        <p:nvPicPr>
          <p:cNvPr id="24" name="Рисунок 23" descr="Воздушный шар">
            <a:extLst>
              <a:ext uri="{FF2B5EF4-FFF2-40B4-BE49-F238E27FC236}">
                <a16:creationId xmlns:a16="http://schemas.microsoft.com/office/drawing/2014/main" xmlns="" id="{B645D955-0DD1-4098-B4D9-1EC11300FD8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3879" y="2194428"/>
            <a:ext cx="1800000" cy="1800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5</a:t>
            </a:fld>
            <a:endParaRPr lang="ru-RU"/>
          </a:p>
        </p:txBody>
      </p:sp>
      <p:pic>
        <p:nvPicPr>
          <p:cNvPr id="18" name="Picture 2" descr="E:\from c\SmirnovaNI\Desktop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6562" t="13350" r="19567" b="25373"/>
          <a:stretch/>
        </p:blipFill>
        <p:spPr>
          <a:xfrm>
            <a:off x="5507816" y="2194428"/>
            <a:ext cx="1800000" cy="1823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2302" b="5371"/>
          <a:stretch/>
        </p:blipFill>
        <p:spPr>
          <a:xfrm>
            <a:off x="7640847" y="2194428"/>
            <a:ext cx="1800000" cy="1820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3816" t="6907" r="9872" b="16262"/>
          <a:stretch/>
        </p:blipFill>
        <p:spPr>
          <a:xfrm>
            <a:off x="9773879" y="2196665"/>
            <a:ext cx="1800000" cy="18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5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CBD5911-3682-4285-879A-C6AC261D87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35816" y="310086"/>
            <a:ext cx="6209613" cy="5818914"/>
          </a:xfrm>
        </p:spPr>
        <p:txBody>
          <a:bodyPr rtlCol="0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Температура </a:t>
            </a:r>
            <a:r>
              <a:rPr lang="ru-RU" dirty="0" smtClean="0"/>
              <a:t>подачи горячего чая должна быть не ниже 75°С</a:t>
            </a:r>
            <a:r>
              <a:rPr lang="ru-RU" dirty="0"/>
              <a:t>.</a:t>
            </a:r>
          </a:p>
        </p:txBody>
      </p:sp>
      <p:pic>
        <p:nvPicPr>
          <p:cNvPr id="30" name="Рисунок 29" descr="Шахматная доска с королем и пешкой друг напротив друга">
            <a:extLst>
              <a:ext uri="{FF2B5EF4-FFF2-40B4-BE49-F238E27FC236}">
                <a16:creationId xmlns:a16="http://schemas.microsoft.com/office/drawing/2014/main" xmlns="" id="{D878A039-CB99-412A-BAD5-1D6255F0C3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16" y="399393"/>
            <a:ext cx="6065613" cy="491731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106718"/>
            <a:ext cx="4189506" cy="972813"/>
          </a:xfrm>
        </p:spPr>
        <p:txBody>
          <a:bodyPr rtlCol="0">
            <a:norm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Чай с </a:t>
            </a:r>
            <a:r>
              <a:rPr lang="ru-RU" sz="3200" dirty="0"/>
              <a:t>лимоном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3259678"/>
            <a:ext cx="3842550" cy="2869322"/>
          </a:xfrm>
        </p:spPr>
        <p:txBody>
          <a:bodyPr rtlCol="0">
            <a:noAutofit/>
          </a:bodyPr>
          <a:lstStyle/>
          <a:p>
            <a:r>
              <a:rPr lang="ru-RU" sz="1600" dirty="0"/>
              <a:t>Чайник ополаскиваем горячей водой, кладём заварку на количество порций</a:t>
            </a:r>
            <a:r>
              <a:rPr lang="ru-RU" sz="1600" dirty="0" smtClean="0"/>
              <a:t>, заливаем </a:t>
            </a:r>
            <a:r>
              <a:rPr lang="ru-RU" sz="1600" dirty="0"/>
              <a:t>кипятком на 1/3,</a:t>
            </a:r>
            <a:br>
              <a:rPr lang="ru-RU" sz="1600" dirty="0"/>
            </a:br>
            <a:r>
              <a:rPr lang="ru-RU" sz="1600" dirty="0"/>
              <a:t>даём настояться 5-10 минут</a:t>
            </a:r>
            <a:r>
              <a:rPr lang="ru-RU" sz="1600" dirty="0" smtClean="0"/>
              <a:t>, добавляем </a:t>
            </a:r>
            <a:r>
              <a:rPr lang="ru-RU" sz="1600" dirty="0"/>
              <a:t>кипяток, сахар и доводим до кипения.</a:t>
            </a:r>
            <a:br>
              <a:rPr lang="ru-RU" sz="1600" dirty="0"/>
            </a:br>
            <a:r>
              <a:rPr lang="ru-RU" sz="1600" dirty="0"/>
              <a:t>Предварительно промытый теплой водой лимон нарезаем тонкими ломтиками и кладём в стакан приготовленного чая перед отпуском.</a:t>
            </a:r>
            <a:br>
              <a:rPr lang="ru-RU" sz="1600" dirty="0"/>
            </a:br>
            <a:r>
              <a:rPr lang="ru-RU" sz="1600" dirty="0"/>
              <a:t>Температура подачи </a:t>
            </a:r>
            <a:r>
              <a:rPr lang="ru-RU" sz="1600" dirty="0" smtClean="0"/>
              <a:t>горячего чая </a:t>
            </a:r>
            <a:r>
              <a:rPr lang="ru-RU" sz="1600" dirty="0"/>
              <a:t>75°С.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6</a:t>
            </a:fld>
            <a:endParaRPr lang="ru-RU"/>
          </a:p>
        </p:txBody>
      </p:sp>
      <p:pic>
        <p:nvPicPr>
          <p:cNvPr id="18" name="Picture 2" descr="E:\from c\SmirnovaNI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1465" r="8469" b="638"/>
          <a:stretch/>
        </p:blipFill>
        <p:spPr>
          <a:xfrm>
            <a:off x="5498450" y="412779"/>
            <a:ext cx="6074979" cy="49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CBD5911-3682-4285-879A-C6AC261D87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35816" y="310086"/>
            <a:ext cx="6209613" cy="5818914"/>
          </a:xfrm>
        </p:spPr>
        <p:txBody>
          <a:bodyPr rtlCol="0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Бананы свежие.</a:t>
            </a:r>
            <a:endParaRPr lang="ru-RU" dirty="0"/>
          </a:p>
        </p:txBody>
      </p:sp>
      <p:pic>
        <p:nvPicPr>
          <p:cNvPr id="30" name="Рисунок 29" descr="Шахматная доска с королем и пешкой друг напротив друга">
            <a:extLst>
              <a:ext uri="{FF2B5EF4-FFF2-40B4-BE49-F238E27FC236}">
                <a16:creationId xmlns:a16="http://schemas.microsoft.com/office/drawing/2014/main" xmlns="" id="{D878A039-CB99-412A-BAD5-1D6255F0C3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16" y="399393"/>
            <a:ext cx="6065613" cy="491731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106718"/>
            <a:ext cx="4189506" cy="972813"/>
          </a:xfrm>
        </p:spPr>
        <p:txBody>
          <a:bodyPr rtlCol="0">
            <a:norm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свежие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3259678"/>
            <a:ext cx="3842550" cy="2869322"/>
          </a:xfrm>
        </p:spPr>
        <p:txBody>
          <a:bodyPr rtlCol="0">
            <a:noAutofit/>
          </a:bodyPr>
          <a:lstStyle/>
          <a:p>
            <a:r>
              <a:rPr lang="ru-RU" sz="1600" dirty="0"/>
              <a:t>Бананы промываем в проточной воде, отрезаем </a:t>
            </a:r>
            <a:r>
              <a:rPr lang="ru-RU" sz="1600" dirty="0" smtClean="0"/>
              <a:t>плодоножку</a:t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подаём на тарелке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7</a:t>
            </a:fld>
            <a:endParaRPr lang="ru-RU"/>
          </a:p>
        </p:txBody>
      </p:sp>
      <p:pic>
        <p:nvPicPr>
          <p:cNvPr id="18" name="Picture 2" descr="E:\from c\SmirnovaNI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r="13237"/>
          <a:stretch/>
        </p:blipFill>
        <p:spPr>
          <a:xfrm>
            <a:off x="5507815" y="399393"/>
            <a:ext cx="6065613" cy="49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CBD5911-3682-4285-879A-C6AC261D87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35816" y="310086"/>
            <a:ext cx="6209613" cy="5818914"/>
          </a:xfrm>
        </p:spPr>
        <p:txBody>
          <a:bodyPr rtlCol="0"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Завтрак</a:t>
            </a:r>
            <a:endParaRPr lang="ru-RU" dirty="0"/>
          </a:p>
        </p:txBody>
      </p:sp>
      <p:pic>
        <p:nvPicPr>
          <p:cNvPr id="30" name="Рисунок 29" descr="Шахматная доска с королем и пешкой друг напротив друга">
            <a:extLst>
              <a:ext uri="{FF2B5EF4-FFF2-40B4-BE49-F238E27FC236}">
                <a16:creationId xmlns:a16="http://schemas.microsoft.com/office/drawing/2014/main" xmlns="" id="{D878A039-CB99-412A-BAD5-1D6255F0C3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16" y="399393"/>
            <a:ext cx="6065613" cy="491731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106718"/>
            <a:ext cx="4189506" cy="1834662"/>
          </a:xfrm>
        </p:spPr>
        <p:txBody>
          <a:bodyPr rtlCol="0">
            <a:normAutofit fontScale="90000"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Готовый 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автрак.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столу!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8</a:t>
            </a:fld>
            <a:endParaRPr lang="ru-RU"/>
          </a:p>
        </p:txBody>
      </p:sp>
      <p:pic>
        <p:nvPicPr>
          <p:cNvPr id="18" name="Picture 2" descr="E:\from c\SmirnovaNI\Desktop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66" y="310086"/>
            <a:ext cx="1083584" cy="10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from c\SmirnovaNI\Desktop\IMG_16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16129" r="14594"/>
          <a:stretch/>
        </p:blipFill>
        <p:spPr bwMode="auto">
          <a:xfrm>
            <a:off x="5496911" y="399393"/>
            <a:ext cx="6066008" cy="493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8089"/>
          <a:stretch/>
        </p:blipFill>
        <p:spPr>
          <a:xfrm>
            <a:off x="5496911" y="399393"/>
            <a:ext cx="6076517" cy="49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школьной столовой желает всем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  <a:endParaRPr lang="ru-RU" sz="8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 b="28531"/>
          <a:stretch/>
        </p:blipFill>
        <p:spPr>
          <a:xfrm>
            <a:off x="369459" y="1709530"/>
            <a:ext cx="4942702" cy="33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39206"/>
      </p:ext>
    </p:extLst>
  </p:cSld>
  <p:clrMapOvr>
    <a:masterClrMapping/>
  </p:clrMapOvr>
</p:sld>
</file>

<file path=ppt/theme/theme1.xml><?xml version="1.0" encoding="utf-8"?>
<a:theme xmlns:a="http://schemas.openxmlformats.org/drawingml/2006/main" name="Заголовки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406_TF45175639" id="{0CB3B67C-ADA0-46A3-A501-1B1292F68551}" vid="{2091BC34-9FB7-40AF-8FF7-74627929E41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0E032F-2E55-4A86-BB2D-1A317C64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B4AFBF-E012-4607-B95C-D9E661912AC6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71af3243-3dd4-4a8d-8c0d-dd76da1f02a5"/>
    <ds:schemaRef ds:uri="16c05727-aa75-4e4a-9b5f-8a80a116589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7EC923-6023-4411-8330-A0042153E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биографии</Template>
  <TotalTime>0</TotalTime>
  <Words>170</Words>
  <Application>Microsoft Office PowerPoint</Application>
  <PresentationFormat>Широкоэкранный</PresentationFormat>
  <Paragraphs>87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Schoolbook</vt:lpstr>
      <vt:lpstr>Corbel</vt:lpstr>
      <vt:lpstr>Times New Roman</vt:lpstr>
      <vt:lpstr>Заголовки</vt:lpstr>
      <vt:lpstr>Приготовление завтрака </vt:lpstr>
      <vt:lpstr>Завтрак очень важен для школьников, обеспечивая их необходимой энергией для наиболее активной части дня. Исследования показали, что регулярно и правильно завтракающие дети, проявляют большую энергию на уроках, лучше воспринимают информацию и достигают более высоких результатов.</vt:lpstr>
      <vt:lpstr>7-й день 10-дневного цикличного меню:</vt:lpstr>
      <vt:lpstr>Каша геркулесовая</vt:lpstr>
      <vt:lpstr> Бутерброд с сыром</vt:lpstr>
      <vt:lpstr> Чай с лимоном</vt:lpstr>
      <vt:lpstr> Бананы свежие</vt:lpstr>
      <vt:lpstr> Готовый завтрак.  Приглашаем к столу!</vt:lpstr>
      <vt:lpstr>Коллектив школьной столовой желает всем  ПРИЯТНОГО АППЕТИТА!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2021-11-19T07:54:14Z</dcterms:created>
  <dcterms:modified xsi:type="dcterms:W3CDTF">2021-11-21T16:06:47Z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